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15"/>
  </p:notesMasterIdLst>
  <p:sldIdLst>
    <p:sldId id="259" r:id="rId2"/>
    <p:sldId id="257" r:id="rId3"/>
    <p:sldId id="267" r:id="rId4"/>
    <p:sldId id="272" r:id="rId5"/>
    <p:sldId id="274" r:id="rId6"/>
    <p:sldId id="270" r:id="rId7"/>
    <p:sldId id="275" r:id="rId8"/>
    <p:sldId id="263" r:id="rId9"/>
    <p:sldId id="271" r:id="rId10"/>
    <p:sldId id="276" r:id="rId11"/>
    <p:sldId id="266" r:id="rId12"/>
    <p:sldId id="277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34B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75"/>
    <p:restoredTop sz="96782"/>
  </p:normalViewPr>
  <p:slideViewPr>
    <p:cSldViewPr snapToGrid="0" snapToObjects="1">
      <p:cViewPr varScale="1">
        <p:scale>
          <a:sx n="107" d="100"/>
          <a:sy n="107" d="100"/>
        </p:scale>
        <p:origin x="16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27FA8-C466-1742-8CAE-4F515D1F21A8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B193D-5A40-E548-B98B-AD8DDB3779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5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B193D-5A40-E548-B98B-AD8DDB37793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B193D-5A40-E548-B98B-AD8DDB37793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0741"/>
            <a:ext cx="10837332" cy="429062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7201" y="6429294"/>
            <a:ext cx="911939" cy="365125"/>
          </a:xfrm>
        </p:spPr>
        <p:txBody>
          <a:bodyPr/>
          <a:lstStyle/>
          <a:p>
            <a:fld id="{9F19EA2C-4FD5-334D-BC39-337F03122684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2731" y="6429294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sosceles Triangle 28">
            <a:extLst>
              <a:ext uri="{FF2B5EF4-FFF2-40B4-BE49-F238E27FC236}">
                <a16:creationId xmlns:a16="http://schemas.microsoft.com/office/drawing/2014/main" id="{46306131-BE22-E14F-99D7-D5E488FE47EA}"/>
              </a:ext>
            </a:extLst>
          </p:cNvPr>
          <p:cNvSpPr/>
          <p:nvPr userDrawn="1"/>
        </p:nvSpPr>
        <p:spPr>
          <a:xfrm>
            <a:off x="0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8">
            <a:extLst>
              <a:ext uri="{FF2B5EF4-FFF2-40B4-BE49-F238E27FC236}">
                <a16:creationId xmlns:a16="http://schemas.microsoft.com/office/drawing/2014/main" id="{B2634D5B-6F20-D142-A4E4-78F5DE6BC3CA}"/>
              </a:ext>
            </a:extLst>
          </p:cNvPr>
          <p:cNvSpPr/>
          <p:nvPr userDrawn="1"/>
        </p:nvSpPr>
        <p:spPr>
          <a:xfrm flipH="1" flipV="1">
            <a:off x="11743267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507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528" y="4805362"/>
            <a:ext cx="80362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2528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2528" y="5367338"/>
            <a:ext cx="8036216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31CEC3-A5E3-A044-AB40-DD5F300BC748}"/>
              </a:ext>
            </a:extLst>
          </p:cNvPr>
          <p:cNvGrpSpPr/>
          <p:nvPr userDrawn="1"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F536D2-266E-2C41-8206-59A837CE7590}"/>
                </a:ext>
              </a:extLst>
            </p:cNvPr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D599A9-2225-E846-819E-880C6A8DD941}"/>
                </a:ext>
              </a:extLst>
            </p:cNvPr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0ACF5E5-0CE9-1C48-83E1-82342B5E47BB}"/>
                </a:ext>
              </a:extLst>
            </p:cNvPr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4B941D6F-3520-3746-838F-80195E66F6BF}"/>
                </a:ext>
              </a:extLst>
            </p:cNvPr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23">
              <a:extLst>
                <a:ext uri="{FF2B5EF4-FFF2-40B4-BE49-F238E27FC236}">
                  <a16:creationId xmlns:a16="http://schemas.microsoft.com/office/drawing/2014/main" id="{3E1DBAF1-98C6-A54E-81DB-5BCD1837159C}"/>
                </a:ext>
              </a:extLst>
            </p:cNvPr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0D0EC44-F716-9E47-BD54-0E0E1C570F1D}"/>
                </a:ext>
              </a:extLst>
            </p:cNvPr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E1ACE26-2B77-974B-AA65-B4A37837ED42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A3F09AA-AC46-0C4D-A57E-14D4D12256B2}"/>
                </a:ext>
              </a:extLst>
            </p:cNvPr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27">
              <a:extLst>
                <a:ext uri="{FF2B5EF4-FFF2-40B4-BE49-F238E27FC236}">
                  <a16:creationId xmlns:a16="http://schemas.microsoft.com/office/drawing/2014/main" id="{B51A979D-CBCE-8D44-A668-693CEF77A390}"/>
                </a:ext>
              </a:extLst>
            </p:cNvPr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28">
              <a:extLst>
                <a:ext uri="{FF2B5EF4-FFF2-40B4-BE49-F238E27FC236}">
                  <a16:creationId xmlns:a16="http://schemas.microsoft.com/office/drawing/2014/main" id="{AF168234-FDD8-D849-9A3A-C0AAB0376715}"/>
                </a:ext>
              </a:extLst>
            </p:cNvPr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37796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D4A09-6738-F74E-A128-46AE55644FC9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1" r:id="rId2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ood-grocery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.dc.gov/datasets/DCGIS::school-attendance-zones-elementary/explore" TargetMode="External"/><Relationship Id="rId13" Type="http://schemas.openxmlformats.org/officeDocument/2006/relationships/hyperlink" Target="https://www.ams.usda.gov/local-food-directories/csas" TargetMode="External"/><Relationship Id="rId3" Type="http://schemas.openxmlformats.org/officeDocument/2006/relationships/hyperlink" Target="https://4pfoods.com/" TargetMode="External"/><Relationship Id="rId7" Type="http://schemas.openxmlformats.org/officeDocument/2006/relationships/hyperlink" Target="https://opendata.dc.gov/datasets/4ac321b2d409438ebd76a6569ad94034_5/explore" TargetMode="External"/><Relationship Id="rId12" Type="http://schemas.openxmlformats.org/officeDocument/2006/relationships/hyperlink" Target="https://www.census.gov/geographies/reference-files/time-series/geo/relationship-files.html" TargetMode="External"/><Relationship Id="rId2" Type="http://schemas.openxmlformats.org/officeDocument/2006/relationships/hyperlink" Target="https://www.dchunger.org/wp-content/uploads/2021/01/StillMindingGroceryGap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lanning.dc.gov/sites/default/files/dc/sites/op/publication/attachments/Table%2010%20-%20Census2020_Blocks_Data.xlsx" TargetMode="External"/><Relationship Id="rId11" Type="http://schemas.openxmlformats.org/officeDocument/2006/relationships/hyperlink" Target="https://www.ers.usda.gov/data-products/food-access-research-atlas/" TargetMode="External"/><Relationship Id="rId5" Type="http://schemas.openxmlformats.org/officeDocument/2006/relationships/hyperlink" Target="https://opendata.dc.gov/datasets/DCGIS::address-points/about" TargetMode="External"/><Relationship Id="rId10" Type="http://schemas.openxmlformats.org/officeDocument/2006/relationships/hyperlink" Target="https://opendata.dc.gov/datasets/grocery-store-locations/explore" TargetMode="External"/><Relationship Id="rId4" Type="http://schemas.openxmlformats.org/officeDocument/2006/relationships/hyperlink" Target="https://dhs.dc.gov/service/snap-benefits" TargetMode="External"/><Relationship Id="rId9" Type="http://schemas.openxmlformats.org/officeDocument/2006/relationships/hyperlink" Target="https://opendata.dc.gov/datasets/farmers-market-locations/explo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7AAB-C21B-8845-A410-9B1F21E5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79" y="4800600"/>
            <a:ext cx="8080995" cy="566738"/>
          </a:xfrm>
        </p:spPr>
        <p:txBody>
          <a:bodyPr>
            <a:normAutofit/>
          </a:bodyPr>
          <a:lstStyle/>
          <a:p>
            <a:r>
              <a:rPr lang="en-US" dirty="0"/>
              <a:t>Delivering to Washington DC Food Deserts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2E48D95-1BE9-834A-BC75-C88B8E995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543" r="11543"/>
          <a:stretch>
            <a:fillRect/>
          </a:stretch>
        </p:blipFill>
        <p:spPr>
          <a:xfrm>
            <a:off x="1193178" y="609600"/>
            <a:ext cx="8106017" cy="38457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C29A-4A8B-924B-BE50-7C8882249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3179" y="5367338"/>
            <a:ext cx="8080996" cy="6746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Alison Garrett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Unsolicited Proposal to 4P Foods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15 October 2021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09587-3659-1140-9827-0172A6066832}"/>
              </a:ext>
            </a:extLst>
          </p:cNvPr>
          <p:cNvSpPr txBox="1"/>
          <p:nvPr/>
        </p:nvSpPr>
        <p:spPr>
          <a:xfrm>
            <a:off x="4894355" y="4443293"/>
            <a:ext cx="44048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Photo by </a:t>
            </a:r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Nathan Dumlao</a:t>
            </a:r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on </a:t>
            </a:r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7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19E-340F-4F4A-8DC0-2FAF782F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23936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E615-99CD-F94B-BAB8-D59AA19D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415653-7B53-2A46-8C05-37B3FBCB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57575"/>
            <a:ext cx="3429717" cy="2583788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Continue to support Produce, Dairy, and Meat farmers in producing fresh, good quality local food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D4AEA-1294-2C4F-8044-E9AF46EE8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10"/>
          <a:stretch/>
        </p:blipFill>
        <p:spPr>
          <a:xfrm>
            <a:off x="677334" y="1312190"/>
            <a:ext cx="3174131" cy="2085975"/>
          </a:xfrm>
          <a:prstGeom prst="rect">
            <a:avLst/>
          </a:prstGeom>
        </p:spPr>
      </p:pic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AE127457-3B91-4C4D-8898-F2BD6F5B279E}"/>
              </a:ext>
            </a:extLst>
          </p:cNvPr>
          <p:cNvSpPr txBox="1">
            <a:spLocks/>
          </p:cNvSpPr>
          <p:nvPr/>
        </p:nvSpPr>
        <p:spPr>
          <a:xfrm>
            <a:off x="4405484" y="3457575"/>
            <a:ext cx="3429717" cy="258378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 3" charset="2"/>
              <a:buNone/>
            </a:pPr>
            <a:r>
              <a:rPr lang="en-US" sz="2400" dirty="0"/>
              <a:t>Provide Small / Medium / Large 4P Bags, aligning with SNAP requirements and family size</a:t>
            </a:r>
          </a:p>
        </p:txBody>
      </p: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640409CD-EC54-4E43-92E4-5C61621C674F}"/>
              </a:ext>
            </a:extLst>
          </p:cNvPr>
          <p:cNvSpPr txBox="1">
            <a:spLocks/>
          </p:cNvSpPr>
          <p:nvPr/>
        </p:nvSpPr>
        <p:spPr>
          <a:xfrm>
            <a:off x="8133633" y="3457575"/>
            <a:ext cx="3429717" cy="258378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Font typeface="Wingdings 3" charset="2"/>
              <a:buNone/>
            </a:pPr>
            <a:r>
              <a:rPr lang="en-US" sz="2400" dirty="0"/>
              <a:t>Deliver to neighborhoods with Elementary School pick-up, using existing routes to limit fees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C8BBE8-51BD-1F49-9A78-9F2119C4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3" r="39152"/>
          <a:stretch/>
        </p:blipFill>
        <p:spPr>
          <a:xfrm>
            <a:off x="4606940" y="1252780"/>
            <a:ext cx="2851688" cy="20859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C69B42-E70C-3C47-8E2A-500D03446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48"/>
          <a:stretch/>
        </p:blipFill>
        <p:spPr>
          <a:xfrm>
            <a:off x="8214102" y="1232509"/>
            <a:ext cx="3300035" cy="20859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238B80-726F-B246-B9A9-036FCCF08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3" t="13470" r="64249" b="50000"/>
          <a:stretch/>
        </p:blipFill>
        <p:spPr>
          <a:xfrm>
            <a:off x="3960862" y="1894495"/>
            <a:ext cx="596865" cy="7620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3BDB2D7-E158-5740-AA4B-8CE1DE0C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3" t="13470" r="64249" b="50000"/>
          <a:stretch/>
        </p:blipFill>
        <p:spPr>
          <a:xfrm>
            <a:off x="7780542" y="1914034"/>
            <a:ext cx="596865" cy="7620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BDADF-D82D-F147-8CF6-6D21E046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7EEB-5B3C-B144-B8A4-9F433C46122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10D8-F002-DD4B-9025-0327F34A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6DCCA-1031-3E47-A559-B9E1EE0F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DA56F8-8648-9040-AE1F-5FF7E496AEA2}"/>
              </a:ext>
            </a:extLst>
          </p:cNvPr>
          <p:cNvGrpSpPr/>
          <p:nvPr/>
        </p:nvGrpSpPr>
        <p:grpSpPr>
          <a:xfrm>
            <a:off x="453682" y="1545612"/>
            <a:ext cx="11464932" cy="4867176"/>
            <a:chOff x="453682" y="1545612"/>
            <a:chExt cx="11464932" cy="4867176"/>
          </a:xfrm>
        </p:grpSpPr>
        <p:sp>
          <p:nvSpPr>
            <p:cNvPr id="22" name="Striped Right Arrow 21">
              <a:extLst>
                <a:ext uri="{FF2B5EF4-FFF2-40B4-BE49-F238E27FC236}">
                  <a16:creationId xmlns:a16="http://schemas.microsoft.com/office/drawing/2014/main" id="{3F4E571C-F51B-494E-891F-0E74B184B212}"/>
                </a:ext>
              </a:extLst>
            </p:cNvPr>
            <p:cNvSpPr/>
            <p:nvPr/>
          </p:nvSpPr>
          <p:spPr>
            <a:xfrm>
              <a:off x="2134090" y="1545612"/>
              <a:ext cx="8704613" cy="4702788"/>
            </a:xfrm>
            <a:prstGeom prst="stripedRightArrow">
              <a:avLst>
                <a:gd name="adj1" fmla="val 24623"/>
                <a:gd name="adj2" fmla="val 4722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9CBD8-B013-244C-BA3B-BFA1F4779A9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3682" y="3576966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DC Open Data Address Points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223EBD-1740-E548-A6A9-54818FDA2B88}"/>
                </a:ext>
              </a:extLst>
            </p:cNvPr>
            <p:cNvGrpSpPr/>
            <p:nvPr/>
          </p:nvGrpSpPr>
          <p:grpSpPr>
            <a:xfrm>
              <a:off x="10240818" y="5541970"/>
              <a:ext cx="1371600" cy="870818"/>
              <a:chOff x="9264072" y="2505670"/>
              <a:chExt cx="1371600" cy="87081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D52846-9688-5443-9235-66ED36ADEBA2}"/>
                  </a:ext>
                </a:extLst>
              </p:cNvPr>
              <p:cNvSpPr txBox="1"/>
              <p:nvPr/>
            </p:nvSpPr>
            <p:spPr>
              <a:xfrm>
                <a:off x="9264072" y="2505670"/>
                <a:ext cx="1371600" cy="276999"/>
              </a:xfrm>
              <a:prstGeom prst="rect">
                <a:avLst/>
              </a:prstGeom>
              <a:solidFill>
                <a:srgbClr val="0096FF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Tabular  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DA36A-D7B2-B240-B500-221A5F9BB967}"/>
                  </a:ext>
                </a:extLst>
              </p:cNvPr>
              <p:cNvSpPr txBox="1"/>
              <p:nvPr/>
            </p:nvSpPr>
            <p:spPr>
              <a:xfrm>
                <a:off x="9264072" y="2802580"/>
                <a:ext cx="1371600" cy="276999"/>
              </a:xfrm>
              <a:prstGeom prst="rect">
                <a:avLst/>
              </a:prstGeom>
              <a:solidFill>
                <a:srgbClr val="0070C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Shapefile 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F6B0ED-540A-C84D-AC0B-D639D0D1F769}"/>
                  </a:ext>
                </a:extLst>
              </p:cNvPr>
              <p:cNvSpPr txBox="1"/>
              <p:nvPr/>
            </p:nvSpPr>
            <p:spPr>
              <a:xfrm>
                <a:off x="9264072" y="3099489"/>
                <a:ext cx="1371600" cy="276999"/>
              </a:xfrm>
              <a:prstGeom prst="rect">
                <a:avLst/>
              </a:prstGeom>
              <a:solidFill>
                <a:srgbClr val="034B83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Both  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541DC0-5734-C942-8BEA-29F35F9FD1D2}"/>
                </a:ext>
              </a:extLst>
            </p:cNvPr>
            <p:cNvSpPr txBox="1"/>
            <p:nvPr/>
          </p:nvSpPr>
          <p:spPr>
            <a:xfrm>
              <a:off x="10838703" y="3435341"/>
              <a:ext cx="10799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Pilot </a:t>
              </a:r>
            </a:p>
            <a:p>
              <a:r>
                <a:rPr lang="en-US" b="1" dirty="0"/>
                <a:t>Program</a:t>
              </a:r>
            </a:p>
            <a:p>
              <a:r>
                <a:rPr lang="en-US" b="1" dirty="0"/>
                <a:t>Plan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C7B4E3-A119-D546-91DE-DC9EEF331C8D}"/>
                </a:ext>
              </a:extLst>
            </p:cNvPr>
            <p:cNvCxnSpPr>
              <a:cxnSpLocks/>
            </p:cNvCxnSpPr>
            <p:nvPr/>
          </p:nvCxnSpPr>
          <p:spPr>
            <a:xfrm>
              <a:off x="2134090" y="3897006"/>
              <a:ext cx="8704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FA9E4-B698-0D45-959E-1FCCDDB9CA9D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3592786" y="3992007"/>
              <a:ext cx="0" cy="81558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E376F4-F4EA-8F49-A4F8-64CE66B273F6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746906" y="2946846"/>
              <a:ext cx="0" cy="94829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C7910F-DAB6-E94C-96FA-F9FC76AEBC6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5230684" y="3976615"/>
              <a:ext cx="0" cy="83097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A20F08-51E8-A642-8086-156F29ACCD9E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6916082" y="4007399"/>
              <a:ext cx="0" cy="80019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13E3D8-4ABB-FE47-BC72-3D777E115980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6071648" y="2946846"/>
              <a:ext cx="13610" cy="9755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37FD09B-26CA-9F40-B4A0-AE674E2A33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390368" y="2946846"/>
              <a:ext cx="0" cy="93476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9CDBD-3DA3-9B4D-BF38-E157B886073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906986" y="4807591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DC Open Data Farmers Market Locations</a:t>
              </a:r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B31A25-9257-9B4F-871E-060ABB10AD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31956" y="5601102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2010 to 2020 Census Tract Crosswalk</a:t>
              </a:r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501A56-02EE-C145-B5D6-D29DE87F014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37810" y="2306766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USDA CSA Directory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C49E35-8F53-924E-93EB-C1DE893D55A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61106" y="2306766"/>
              <a:ext cx="1371600" cy="640080"/>
            </a:xfrm>
            <a:prstGeom prst="rect">
              <a:avLst/>
            </a:prstGeom>
            <a:solidFill>
              <a:srgbClr val="034B83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DC Open Data Public Schools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A6845-8479-ED4B-A7B9-8E954035D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399458" y="2306766"/>
              <a:ext cx="1371600" cy="640080"/>
            </a:xfrm>
            <a:prstGeom prst="rect">
              <a:avLst/>
            </a:prstGeom>
            <a:solidFill>
              <a:srgbClr val="0070C0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DC Open Data PS Attendance Areas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A2B96-A323-9144-99C9-FECBD68033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230282" y="4807591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DC Open Data 2020 Census 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5C0FC-98A3-7A46-97E4-542008C9ABE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906986" y="5601102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DC Open Data Grocery Store Locations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FF81F9-7D27-D540-9573-F0C81F1BC7B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68634" y="4807591"/>
              <a:ext cx="1371600" cy="640080"/>
            </a:xfrm>
            <a:prstGeom prst="rect">
              <a:avLst/>
            </a:prstGeom>
            <a:solidFill>
              <a:srgbClr val="0096FF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USDA Food Access Research Atlas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84A23E-36E2-A34A-AAC0-527C0E73CD54}"/>
                </a:ext>
              </a:extLst>
            </p:cNvPr>
            <p:cNvSpPr txBox="1"/>
            <p:nvPr/>
          </p:nvSpPr>
          <p:spPr>
            <a:xfrm>
              <a:off x="4397220" y="3385984"/>
              <a:ext cx="12185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4P Selection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8F0B00-126C-C14D-8F0A-ADFE3246F3B4}"/>
                </a:ext>
              </a:extLst>
            </p:cNvPr>
            <p:cNvSpPr txBox="1"/>
            <p:nvPr/>
          </p:nvSpPr>
          <p:spPr>
            <a:xfrm>
              <a:off x="6094461" y="3385984"/>
              <a:ext cx="13898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Delivery Areas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A1E2E8-4C61-0E4D-A535-AF25C06C6E9D}"/>
                </a:ext>
              </a:extLst>
            </p:cNvPr>
            <p:cNvSpPr txBox="1"/>
            <p:nvPr/>
          </p:nvSpPr>
          <p:spPr>
            <a:xfrm>
              <a:off x="7871589" y="3385984"/>
              <a:ext cx="17427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Elementary School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01FC94-D470-5140-80A5-4B9EC221394F}"/>
                </a:ext>
              </a:extLst>
            </p:cNvPr>
            <p:cNvSpPr txBox="1"/>
            <p:nvPr/>
          </p:nvSpPr>
          <p:spPr>
            <a:xfrm>
              <a:off x="3614881" y="4166863"/>
              <a:ext cx="1423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Grocery Stores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13F074-AE18-CB44-A307-2C2B8E2FA990}"/>
                </a:ext>
              </a:extLst>
            </p:cNvPr>
            <p:cNvSpPr txBox="1"/>
            <p:nvPr/>
          </p:nvSpPr>
          <p:spPr>
            <a:xfrm>
              <a:off x="5275919" y="418090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Access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0E27E-296D-5F48-9ECF-F0CCD367D778}"/>
                </a:ext>
              </a:extLst>
            </p:cNvPr>
            <p:cNvSpPr txBox="1"/>
            <p:nvPr/>
          </p:nvSpPr>
          <p:spPr>
            <a:xfrm>
              <a:off x="7017203" y="4166862"/>
              <a:ext cx="13460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Demographics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C4183B-54E9-C849-9E4D-96015FD3E9AB}"/>
                </a:ext>
              </a:extLst>
            </p:cNvPr>
            <p:cNvSpPr txBox="1"/>
            <p:nvPr/>
          </p:nvSpPr>
          <p:spPr>
            <a:xfrm>
              <a:off x="1825141" y="3635396"/>
              <a:ext cx="12952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Ward 7 and 8</a:t>
              </a:r>
            </a:p>
            <a:p>
              <a:r>
                <a:rPr lang="en-US" sz="1400" b="1" dirty="0"/>
                <a:t>Residential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71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741"/>
            <a:ext cx="10837332" cy="429062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/>
              <a:t>DC Hunger Solutions, </a:t>
            </a: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Still Minding the Grocery Gap in DC: 10th Anniversary Grocery Store Report</a:t>
            </a:r>
            <a:endParaRPr lang="en-US" i="1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/>
              <a:t>4P Foods, </a:t>
            </a:r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Eat Good Food, Change the World: People, Planet, Prosperity, Purpose are the four P’s of 4P Foods</a:t>
            </a:r>
            <a:endParaRPr lang="en-US" i="1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SNAP Benefits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Address Points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2020 Census Data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Public Schools</a:t>
            </a:r>
            <a:r>
              <a:rPr lang="en-US" dirty="0"/>
              <a:t> and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School Attendance Areas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Farmers Market Locations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Grocery Store Locations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USDA Food Access Research Atlas</a:t>
            </a:r>
            <a:r>
              <a:rPr lang="en-US" dirty="0"/>
              <a:t> and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 to 2020 Census Tract Crosswalk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USDA Community Supported Agriculture Directory</a:t>
            </a:r>
            <a:endParaRPr lang="en-US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7478-939D-714B-AA83-22969992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60310-C78D-A143-AA5C-18D62FD01B66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9F6D3-6B5C-F740-9780-87C4C3A1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7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741"/>
            <a:ext cx="6626291" cy="4290622"/>
          </a:xfrm>
        </p:spPr>
        <p:txBody>
          <a:bodyPr>
            <a:noAutofit/>
          </a:bodyPr>
          <a:lstStyle/>
          <a:p>
            <a:r>
              <a:rPr lang="en-US" dirty="0"/>
              <a:t>Washington DC, particularly Wards 7 and 8, suffer from Food Deserts</a:t>
            </a:r>
          </a:p>
          <a:p>
            <a:pPr lvl="1"/>
            <a:r>
              <a:rPr lang="en-US" sz="2000" dirty="0"/>
              <a:t>Residential areas greater than 1600m (~1 mile) from fresh, good quality food</a:t>
            </a:r>
          </a:p>
          <a:p>
            <a:pPr lvl="1"/>
            <a:r>
              <a:rPr lang="en-US" sz="2000" dirty="0"/>
              <a:t>Low incomes affect transportation including private automobiles and public options</a:t>
            </a:r>
          </a:p>
          <a:p>
            <a:pPr lvl="1"/>
            <a:r>
              <a:rPr lang="en-US" sz="2000" dirty="0"/>
              <a:t>COVID-19 further limits near term access to more conventional food distribution choices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611D1-7C72-264B-B033-D49E96C75951}"/>
              </a:ext>
            </a:extLst>
          </p:cNvPr>
          <p:cNvSpPr txBox="1"/>
          <p:nvPr/>
        </p:nvSpPr>
        <p:spPr>
          <a:xfrm>
            <a:off x="7932515" y="4536481"/>
            <a:ext cx="136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Washington DC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25426-03DC-6B49-8BDD-F9DE2118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3" r="2963"/>
          <a:stretch/>
        </p:blipFill>
        <p:spPr>
          <a:xfrm>
            <a:off x="7513380" y="1371600"/>
            <a:ext cx="4001286" cy="4959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19BC6-B83A-7745-8ACA-57FF74056DEB}"/>
              </a:ext>
            </a:extLst>
          </p:cNvPr>
          <p:cNvSpPr txBox="1"/>
          <p:nvPr/>
        </p:nvSpPr>
        <p:spPr>
          <a:xfrm>
            <a:off x="7631574" y="4536481"/>
            <a:ext cx="136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Washington 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C763-5987-904A-BD5F-21D62BE0AA48}"/>
              </a:ext>
            </a:extLst>
          </p:cNvPr>
          <p:cNvSpPr txBox="1"/>
          <p:nvPr/>
        </p:nvSpPr>
        <p:spPr>
          <a:xfrm>
            <a:off x="800099" y="5204144"/>
            <a:ext cx="6412339" cy="707886"/>
          </a:xfrm>
          <a:prstGeom prst="rect">
            <a:avLst/>
          </a:prstGeom>
          <a:solidFill>
            <a:srgbClr val="0070C0"/>
          </a:solidFill>
        </p:spPr>
        <p:txBody>
          <a:bodyPr wrap="square" anchor="ctr" anchorCtr="0">
            <a:spAutoFit/>
          </a:bodyPr>
          <a:lstStyle/>
          <a:p>
            <a:pPr marL="114300" lvl="1" algn="ctr">
              <a:buNone/>
            </a:pPr>
            <a:r>
              <a:rPr lang="en-US" sz="2000" b="1" i="1" dirty="0">
                <a:solidFill>
                  <a:schemeClr val="bg1"/>
                </a:solidFill>
              </a:rPr>
              <a:t>Unofficial community solutions … might already exist and just needs to be formalized and scaled.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568249-8482-BF4A-ADF3-817296CC7C38}"/>
              </a:ext>
            </a:extLst>
          </p:cNvPr>
          <p:cNvSpPr/>
          <p:nvPr/>
        </p:nvSpPr>
        <p:spPr>
          <a:xfrm rot="3430711">
            <a:off x="9933258" y="5915795"/>
            <a:ext cx="137160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6D854-0C92-AD44-B715-1A967CE01C61}"/>
              </a:ext>
            </a:extLst>
          </p:cNvPr>
          <p:cNvSpPr txBox="1"/>
          <p:nvPr/>
        </p:nvSpPr>
        <p:spPr>
          <a:xfrm>
            <a:off x="10028071" y="5843443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Grocery Stores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C94F3-0B48-D14A-B119-BACAE4386072}"/>
              </a:ext>
            </a:extLst>
          </p:cNvPr>
          <p:cNvSpPr txBox="1"/>
          <p:nvPr/>
        </p:nvSpPr>
        <p:spPr>
          <a:xfrm>
            <a:off x="1112581" y="5912030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sz="1400" dirty="0"/>
              <a:t>DC Hunger Solutions</a:t>
            </a:r>
            <a:r>
              <a:rPr lang="en-US" sz="1400" i="1" baseline="30000" dirty="0"/>
              <a:t>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129-D944-684F-A583-50C077B8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D30CB-06B9-D64C-B82E-E01EDB82BF8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A03A4-F3FB-3E4E-A531-7DF38910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4P Foods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741"/>
            <a:ext cx="10837332" cy="4290622"/>
          </a:xfrm>
        </p:spPr>
        <p:txBody>
          <a:bodyPr>
            <a:normAutofit/>
          </a:bodyPr>
          <a:lstStyle/>
          <a:p>
            <a:r>
              <a:rPr lang="en-US" dirty="0"/>
              <a:t>Fortunately, there are companies like </a:t>
            </a:r>
            <a:r>
              <a:rPr lang="en-US" b="1" dirty="0">
                <a:solidFill>
                  <a:srgbClr val="0070C0"/>
                </a:solidFill>
              </a:rPr>
              <a:t>4P Foods</a:t>
            </a:r>
            <a:r>
              <a:rPr lang="en-US" dirty="0"/>
              <a:t>, a start-up with a new model of agriculture and a mission to, </a:t>
            </a:r>
          </a:p>
          <a:p>
            <a:pPr marL="457200" lvl="1" indent="0" algn="ctr">
              <a:spcBef>
                <a:spcPts val="400"/>
              </a:spcBef>
              <a:buNone/>
            </a:pPr>
            <a:r>
              <a:rPr lang="en-US" sz="2400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Eat Good Food</a:t>
            </a:r>
          </a:p>
          <a:p>
            <a:pPr marL="457200" lvl="1" indent="0" algn="ctr">
              <a:spcBef>
                <a:spcPts val="400"/>
              </a:spcBef>
              <a:buNone/>
            </a:pPr>
            <a:r>
              <a:rPr lang="en-US" sz="2400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the World</a:t>
            </a:r>
          </a:p>
          <a:p>
            <a:pPr marL="457200" lvl="1" indent="0" algn="ctr">
              <a:spcBef>
                <a:spcPts val="40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                         4P Foods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/>
              <a:t>4P Foods supports local farmers while ensuring the community has equitable access to the food they produce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16C18-1349-2740-ADBD-1A406B7DD53D}"/>
              </a:ext>
            </a:extLst>
          </p:cNvPr>
          <p:cNvSpPr txBox="1"/>
          <p:nvPr/>
        </p:nvSpPr>
        <p:spPr>
          <a:xfrm>
            <a:off x="810787" y="4780212"/>
            <a:ext cx="10570426" cy="138499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bg1"/>
                </a:solidFill>
              </a:rPr>
              <a:t>What if 4P Foods could help eliminate the Washington DC Food Deserts while growing its mission?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4P - Purpose People Planet Prosperity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FF2EB-41E4-B84A-8F85-2A25C70C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1C38-7913-1F40-ACD1-07005707172F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35468-11A2-0546-B36C-22615CC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1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6455961" y="709540"/>
            <a:ext cx="51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7: </a:t>
            </a:r>
            <a:r>
              <a:rPr lang="en-US" sz="1600" dirty="0"/>
              <a:t>Deanwood, Burrville, Grant Park, Lincoln Heights, Fairmont Heights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062D75-6D22-824C-979B-45DB7F4279D4}"/>
              </a:ext>
            </a:extLst>
          </p:cNvPr>
          <p:cNvGrpSpPr/>
          <p:nvPr/>
        </p:nvGrpSpPr>
        <p:grpSpPr>
          <a:xfrm>
            <a:off x="1269999" y="1422664"/>
            <a:ext cx="4133295" cy="4572000"/>
            <a:chOff x="1269999" y="1422664"/>
            <a:chExt cx="4133295" cy="4572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BCED64-0CFB-964E-88C7-C95E6250B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94" t="37107" r="3571" b="30082"/>
            <a:stretch/>
          </p:blipFill>
          <p:spPr>
            <a:xfrm>
              <a:off x="1269999" y="1422664"/>
              <a:ext cx="4133295" cy="457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691177-1B39-594C-9DE1-8D1099A5A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71" b="27741" l="63950" r="87905"/>
                      </a14:imgEffect>
                    </a14:imgLayer>
                  </a14:imgProps>
                </a:ext>
              </a:extLst>
            </a:blip>
            <a:srcRect l="60956" t="4487" r="9100" b="69675"/>
            <a:stretch/>
          </p:blipFill>
          <p:spPr>
            <a:xfrm>
              <a:off x="3279313" y="1848747"/>
              <a:ext cx="2073182" cy="1809117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99A46A-4AFC-6143-A39A-CC045121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23B38-3F45-4841-AA48-AAA9EFE9E65A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3039-5DD8-1543-BFE9-5B510887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BD2D04-D77E-D340-B299-50299E5A89F0}"/>
              </a:ext>
            </a:extLst>
          </p:cNvPr>
          <p:cNvGrpSpPr/>
          <p:nvPr/>
        </p:nvGrpSpPr>
        <p:grpSpPr>
          <a:xfrm>
            <a:off x="6455960" y="1422664"/>
            <a:ext cx="5133253" cy="4572000"/>
            <a:chOff x="6455960" y="1422664"/>
            <a:chExt cx="5133253" cy="4572000"/>
          </a:xfrm>
        </p:grpSpPr>
        <p:pic>
          <p:nvPicPr>
            <p:cNvPr id="11" name="Content Placeholder 12">
              <a:extLst>
                <a:ext uri="{FF2B5EF4-FFF2-40B4-BE49-F238E27FC236}">
                  <a16:creationId xmlns:a16="http://schemas.microsoft.com/office/drawing/2014/main" id="{39BC74FC-598A-E24E-B154-1CC36A43F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960" y="1422664"/>
              <a:ext cx="5133253" cy="4572000"/>
            </a:xfrm>
            <a:prstGeom prst="rect">
              <a:avLst/>
            </a:prstGeom>
            <a:ln w="3810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8AEDF22-7C63-1D4E-95C1-14A096EF953B}"/>
                </a:ext>
              </a:extLst>
            </p:cNvPr>
            <p:cNvSpPr/>
            <p:nvPr/>
          </p:nvSpPr>
          <p:spPr>
            <a:xfrm>
              <a:off x="8528249" y="2753305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149294-24FB-8945-92D3-7C98747E1D95}"/>
                </a:ext>
              </a:extLst>
            </p:cNvPr>
            <p:cNvSpPr/>
            <p:nvPr/>
          </p:nvSpPr>
          <p:spPr>
            <a:xfrm>
              <a:off x="9291135" y="3662944"/>
              <a:ext cx="91440" cy="9144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E45E82C-B6F6-FC4E-BFED-6AC10F6B98A2}"/>
                </a:ext>
              </a:extLst>
            </p:cNvPr>
            <p:cNvSpPr/>
            <p:nvPr/>
          </p:nvSpPr>
          <p:spPr>
            <a:xfrm>
              <a:off x="9952344" y="4509215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E3927-2C3D-1043-BAEC-430ED7198ED6}"/>
                </a:ext>
              </a:extLst>
            </p:cNvPr>
            <p:cNvSpPr txBox="1"/>
            <p:nvPr/>
          </p:nvSpPr>
          <p:spPr>
            <a:xfrm>
              <a:off x="7978343" y="2865372"/>
              <a:ext cx="5660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800" dirty="0"/>
                <a:t>Houston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A46ED8-3A65-7941-AA9D-76E51FA1BE4C}"/>
                </a:ext>
              </a:extLst>
            </p:cNvPr>
            <p:cNvSpPr txBox="1"/>
            <p:nvPr/>
          </p:nvSpPr>
          <p:spPr>
            <a:xfrm>
              <a:off x="9349032" y="3763199"/>
              <a:ext cx="6947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Burrville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BEB88-3702-6E4C-85DA-3A3ED7235FC8}"/>
                </a:ext>
              </a:extLst>
            </p:cNvPr>
            <p:cNvSpPr txBox="1"/>
            <p:nvPr/>
          </p:nvSpPr>
          <p:spPr>
            <a:xfrm>
              <a:off x="9998064" y="4293771"/>
              <a:ext cx="5660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Drew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85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39BC74FC-598A-E24E-B154-1CC36A43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60" y="1422664"/>
            <a:ext cx="5133253" cy="4572000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6455961" y="709540"/>
            <a:ext cx="51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7: </a:t>
            </a:r>
            <a:r>
              <a:rPr lang="en-US" sz="1600" dirty="0"/>
              <a:t>Deanwood, Burrville, Grant Park, Lincoln Heights, Fairmont Heights 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1A596866-E532-A04D-BEA9-4ACB1581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751013"/>
            <a:ext cx="5780373" cy="4291012"/>
          </a:xfrm>
        </p:spPr>
        <p:txBody>
          <a:bodyPr/>
          <a:lstStyle/>
          <a:p>
            <a:r>
              <a:rPr lang="en-US" dirty="0"/>
              <a:t>Population of 11,944 of which 25% are children </a:t>
            </a:r>
          </a:p>
          <a:p>
            <a:r>
              <a:rPr lang="en-US" dirty="0"/>
              <a:t>Averaging 2.3 people per household</a:t>
            </a:r>
          </a:p>
          <a:p>
            <a:r>
              <a:rPr lang="en-US" dirty="0"/>
              <a:t>16% households without vehicle</a:t>
            </a:r>
          </a:p>
          <a:p>
            <a:r>
              <a:rPr lang="en-US" dirty="0"/>
              <a:t>13% households use SNAP</a:t>
            </a:r>
          </a:p>
          <a:p>
            <a:r>
              <a:rPr lang="en-US" dirty="0"/>
              <a:t>Existing Wednesday delivery route adding three elementary schools: Burrville, Drew, Houston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7FD2E-BB71-8049-A73D-187094CF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FA27-3D95-C54E-8BD3-987D72EF3B0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E08F1-234F-FB49-8F6A-8E1E3D19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CEB1DF-D5D1-A24E-BE89-BEF220911EEF}"/>
              </a:ext>
            </a:extLst>
          </p:cNvPr>
          <p:cNvSpPr/>
          <p:nvPr/>
        </p:nvSpPr>
        <p:spPr>
          <a:xfrm>
            <a:off x="8528249" y="2753305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1AD7EB-4B1E-F941-9DAC-13F1D2548436}"/>
              </a:ext>
            </a:extLst>
          </p:cNvPr>
          <p:cNvSpPr/>
          <p:nvPr/>
        </p:nvSpPr>
        <p:spPr>
          <a:xfrm>
            <a:off x="9291135" y="3662944"/>
            <a:ext cx="91440" cy="9144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5DAF46-192F-E44F-B640-45BF70FEDFC6}"/>
              </a:ext>
            </a:extLst>
          </p:cNvPr>
          <p:cNvSpPr/>
          <p:nvPr/>
        </p:nvSpPr>
        <p:spPr>
          <a:xfrm>
            <a:off x="9952344" y="4509215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8C69F-1FD9-E24A-84FB-4621925873F7}"/>
              </a:ext>
            </a:extLst>
          </p:cNvPr>
          <p:cNvSpPr txBox="1"/>
          <p:nvPr/>
        </p:nvSpPr>
        <p:spPr>
          <a:xfrm>
            <a:off x="7978343" y="2865372"/>
            <a:ext cx="56605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800" dirty="0"/>
              <a:t>Houston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CC1B6-A168-A243-85C9-8109A8D968D4}"/>
              </a:ext>
            </a:extLst>
          </p:cNvPr>
          <p:cNvSpPr txBox="1"/>
          <p:nvPr/>
        </p:nvSpPr>
        <p:spPr>
          <a:xfrm>
            <a:off x="9349032" y="3763199"/>
            <a:ext cx="69475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Burrville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92A4D-FD21-4943-B220-54633847444D}"/>
              </a:ext>
            </a:extLst>
          </p:cNvPr>
          <p:cNvSpPr txBox="1"/>
          <p:nvPr/>
        </p:nvSpPr>
        <p:spPr>
          <a:xfrm>
            <a:off x="9998064" y="4293771"/>
            <a:ext cx="56605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Drew</a:t>
            </a:r>
          </a:p>
        </p:txBody>
      </p:sp>
    </p:spTree>
    <p:extLst>
      <p:ext uri="{BB962C8B-B14F-4D97-AF65-F5344CB8AC3E}">
        <p14:creationId xmlns:p14="http://schemas.microsoft.com/office/powerpoint/2010/main" val="12714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0CDB59-28B4-6541-90DD-E18EE87A3D84}"/>
              </a:ext>
            </a:extLst>
          </p:cNvPr>
          <p:cNvGrpSpPr/>
          <p:nvPr/>
        </p:nvGrpSpPr>
        <p:grpSpPr>
          <a:xfrm>
            <a:off x="1306136" y="1480044"/>
            <a:ext cx="3814740" cy="4834462"/>
            <a:chOff x="1306136" y="1480044"/>
            <a:chExt cx="3814740" cy="48344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D508DF-DE5A-7340-BA0D-C8612BE26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18" t="57161" r="21701" b="1673"/>
            <a:stretch/>
          </p:blipFill>
          <p:spPr>
            <a:xfrm>
              <a:off x="1388533" y="1480044"/>
              <a:ext cx="3732343" cy="457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BD41D9-7941-BB46-99EB-AC1159707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876" b="95431" l="11186" r="35142"/>
                      </a14:imgEffect>
                    </a14:imgLayer>
                  </a14:imgProps>
                </a:ext>
              </a:extLst>
            </a:blip>
            <a:srcRect l="8192" t="54307" r="61864"/>
            <a:stretch/>
          </p:blipFill>
          <p:spPr>
            <a:xfrm>
              <a:off x="1306136" y="3779983"/>
              <a:ext cx="1642391" cy="253452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7071126" y="822454"/>
            <a:ext cx="3033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8: </a:t>
            </a:r>
            <a:r>
              <a:rPr lang="en-US" sz="1600" dirty="0"/>
              <a:t>Bellevue, Congress Heights, Washington Highlands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0B72C7A-3A4C-FF46-A906-8DD3A72C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E1B24-88BB-6144-A955-561F1254377E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E368A8-42E9-864B-BB3B-8EA7BD43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60F2F-B09F-9B44-8253-3E7D70049A5C}"/>
              </a:ext>
            </a:extLst>
          </p:cNvPr>
          <p:cNvGrpSpPr/>
          <p:nvPr/>
        </p:nvGrpSpPr>
        <p:grpSpPr>
          <a:xfrm>
            <a:off x="7071126" y="1493983"/>
            <a:ext cx="2846599" cy="4572000"/>
            <a:chOff x="7071126" y="1493983"/>
            <a:chExt cx="2846599" cy="45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F1235C-E367-4745-BB05-EB0F96058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1126" y="1493983"/>
              <a:ext cx="2846599" cy="4572000"/>
            </a:xfrm>
            <a:prstGeom prst="rect">
              <a:avLst/>
            </a:prstGeom>
            <a:ln w="3810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2F1438-8CD2-4F4F-BF54-1AB7F88864FB}"/>
                </a:ext>
              </a:extLst>
            </p:cNvPr>
            <p:cNvCxnSpPr>
              <a:cxnSpLocks/>
            </p:cNvCxnSpPr>
            <p:nvPr/>
          </p:nvCxnSpPr>
          <p:spPr>
            <a:xfrm>
              <a:off x="8606298" y="2831354"/>
              <a:ext cx="698228" cy="84498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EDC35-7A4A-3143-AFD4-668D676D6FD6}"/>
                </a:ext>
              </a:extLst>
            </p:cNvPr>
            <p:cNvSpPr/>
            <p:nvPr/>
          </p:nvSpPr>
          <p:spPr>
            <a:xfrm>
              <a:off x="8503659" y="2667352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19547D-E2F8-8844-B82D-6ADCB7683F3D}"/>
                </a:ext>
              </a:extLst>
            </p:cNvPr>
            <p:cNvSpPr/>
            <p:nvPr/>
          </p:nvSpPr>
          <p:spPr>
            <a:xfrm>
              <a:off x="8319487" y="3433706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E25408-E451-4F45-B176-2CC9E45ED7D6}"/>
                </a:ext>
              </a:extLst>
            </p:cNvPr>
            <p:cNvSpPr/>
            <p:nvPr/>
          </p:nvSpPr>
          <p:spPr>
            <a:xfrm>
              <a:off x="7620907" y="4520101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7BFF87-2D33-DC49-BE46-4FCBDB61FD27}"/>
                </a:ext>
              </a:extLst>
            </p:cNvPr>
            <p:cNvSpPr/>
            <p:nvPr/>
          </p:nvSpPr>
          <p:spPr>
            <a:xfrm>
              <a:off x="8397078" y="4258844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203978-28D1-8F44-A4B9-D35B00B02DCA}"/>
                </a:ext>
              </a:extLst>
            </p:cNvPr>
            <p:cNvSpPr txBox="1"/>
            <p:nvPr/>
          </p:nvSpPr>
          <p:spPr>
            <a:xfrm>
              <a:off x="8595099" y="2758792"/>
              <a:ext cx="10972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Martin Luther King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AD0987-EDF8-7E4D-AE76-7B3057590C03}"/>
                </a:ext>
              </a:extLst>
            </p:cNvPr>
            <p:cNvSpPr txBox="1"/>
            <p:nvPr/>
          </p:nvSpPr>
          <p:spPr>
            <a:xfrm>
              <a:off x="8442798" y="3417410"/>
              <a:ext cx="4572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Simon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6EF912-18F0-BD4B-84C5-13C9970A3268}"/>
                </a:ext>
              </a:extLst>
            </p:cNvPr>
            <p:cNvSpPr txBox="1"/>
            <p:nvPr/>
          </p:nvSpPr>
          <p:spPr>
            <a:xfrm>
              <a:off x="8503659" y="4291472"/>
              <a:ext cx="5660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Hendley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63A060-F6D6-D14E-B8A9-12BB115F3424}"/>
                </a:ext>
              </a:extLst>
            </p:cNvPr>
            <p:cNvSpPr txBox="1"/>
            <p:nvPr/>
          </p:nvSpPr>
          <p:spPr>
            <a:xfrm>
              <a:off x="7071126" y="4458099"/>
              <a:ext cx="54864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800" dirty="0"/>
                <a:t>Patterson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5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1235C-E367-4745-BB05-EB0F9605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126" y="1493983"/>
            <a:ext cx="2846599" cy="4572000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7071126" y="822454"/>
            <a:ext cx="3033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8: </a:t>
            </a:r>
            <a:r>
              <a:rPr lang="en-US" sz="1600" dirty="0"/>
              <a:t>Bellevue, Congress Heights, Washington Highlands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FB4F5A4A-ED76-904A-ADE6-AE2B0497E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53" y="1775361"/>
            <a:ext cx="4106922" cy="4290622"/>
          </a:xfrm>
        </p:spPr>
        <p:txBody>
          <a:bodyPr>
            <a:normAutofit/>
          </a:bodyPr>
          <a:lstStyle/>
          <a:p>
            <a:r>
              <a:rPr lang="en-US" dirty="0"/>
              <a:t>Population of 25,332 of which 27% are children </a:t>
            </a:r>
          </a:p>
          <a:p>
            <a:r>
              <a:rPr lang="en-US" dirty="0"/>
              <a:t>Averaging 2.1 people per household</a:t>
            </a:r>
          </a:p>
          <a:p>
            <a:r>
              <a:rPr lang="en-US" dirty="0"/>
              <a:t>19% households without vehicle</a:t>
            </a:r>
          </a:p>
          <a:p>
            <a:r>
              <a:rPr lang="en-US" dirty="0"/>
              <a:t>16% households use SNAP</a:t>
            </a:r>
          </a:p>
          <a:p>
            <a:r>
              <a:rPr lang="en-US" dirty="0"/>
              <a:t>Existing Wednesday delivery route adding three elementary schools: Hendley, King, Patterson, Simon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29039-448B-6948-85F9-6BF5AEF4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4F05-4A8B-5C4B-8697-7462531E65C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4C9A8-EF1E-B54B-8549-EE91435E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33F1A-7EA2-B142-A403-82C858C249AA}"/>
              </a:ext>
            </a:extLst>
          </p:cNvPr>
          <p:cNvSpPr/>
          <p:nvPr/>
        </p:nvSpPr>
        <p:spPr>
          <a:xfrm>
            <a:off x="8503659" y="2667352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9A6A5D-FA44-BE4E-80D3-D8E478EA86DE}"/>
              </a:ext>
            </a:extLst>
          </p:cNvPr>
          <p:cNvSpPr/>
          <p:nvPr/>
        </p:nvSpPr>
        <p:spPr>
          <a:xfrm>
            <a:off x="8319487" y="3433706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6489F0-CFEA-A145-A34D-A5B59A6D000D}"/>
              </a:ext>
            </a:extLst>
          </p:cNvPr>
          <p:cNvSpPr/>
          <p:nvPr/>
        </p:nvSpPr>
        <p:spPr>
          <a:xfrm>
            <a:off x="7620907" y="4520101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5E0122-D23A-6D49-B8D5-7E1EB162CC2D}"/>
              </a:ext>
            </a:extLst>
          </p:cNvPr>
          <p:cNvSpPr/>
          <p:nvPr/>
        </p:nvSpPr>
        <p:spPr>
          <a:xfrm>
            <a:off x="8397078" y="4258844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94259-E969-3A49-A517-C34F89595846}"/>
              </a:ext>
            </a:extLst>
          </p:cNvPr>
          <p:cNvSpPr txBox="1"/>
          <p:nvPr/>
        </p:nvSpPr>
        <p:spPr>
          <a:xfrm>
            <a:off x="8595099" y="2758792"/>
            <a:ext cx="109728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Martin Luther 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268CA-A4C9-294A-B666-EA18C794935A}"/>
              </a:ext>
            </a:extLst>
          </p:cNvPr>
          <p:cNvSpPr txBox="1"/>
          <p:nvPr/>
        </p:nvSpPr>
        <p:spPr>
          <a:xfrm>
            <a:off x="8442798" y="3417410"/>
            <a:ext cx="457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Simon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11D4F2-ACBB-5D4E-97E3-E39357E36F01}"/>
              </a:ext>
            </a:extLst>
          </p:cNvPr>
          <p:cNvSpPr txBox="1"/>
          <p:nvPr/>
        </p:nvSpPr>
        <p:spPr>
          <a:xfrm>
            <a:off x="8503659" y="4291472"/>
            <a:ext cx="56605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Hendley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42B2-E96E-AE4F-880A-4AB6F0CFDC79}"/>
              </a:ext>
            </a:extLst>
          </p:cNvPr>
          <p:cNvSpPr txBox="1"/>
          <p:nvPr/>
        </p:nvSpPr>
        <p:spPr>
          <a:xfrm>
            <a:off x="7071126" y="4458099"/>
            <a:ext cx="54864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800" dirty="0"/>
              <a:t>Patterson</a:t>
            </a:r>
          </a:p>
        </p:txBody>
      </p:sp>
    </p:spTree>
    <p:extLst>
      <p:ext uri="{BB962C8B-B14F-4D97-AF65-F5344CB8AC3E}">
        <p14:creationId xmlns:p14="http://schemas.microsoft.com/office/powerpoint/2010/main" val="7348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5FB9C3-23D8-764B-AD7A-0675072CF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75055"/>
              </p:ext>
            </p:extLst>
          </p:nvPr>
        </p:nvGraphicFramePr>
        <p:xfrm>
          <a:off x="4354286" y="2024743"/>
          <a:ext cx="7141029" cy="2808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086">
                  <a:extLst>
                    <a:ext uri="{9D8B030D-6E8A-4147-A177-3AD203B41FA5}">
                      <a16:colId xmlns:a16="http://schemas.microsoft.com/office/drawing/2014/main" val="279115714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4236820936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2512810743"/>
                    </a:ext>
                  </a:extLst>
                </a:gridCol>
              </a:tblGrid>
              <a:tr h="2808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8450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4P Foods Business Return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DE180-40A0-4644-8AAC-331DD38F0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4" y="2024743"/>
            <a:ext cx="3550030" cy="4017282"/>
          </a:xfrm>
        </p:spPr>
        <p:txBody>
          <a:bodyPr/>
          <a:lstStyle/>
          <a:p>
            <a:r>
              <a:rPr lang="en-US" dirty="0"/>
              <a:t>Assume 1% of the population of 37,276 purchases fresh, good quality groceries</a:t>
            </a:r>
          </a:p>
          <a:p>
            <a:r>
              <a:rPr lang="en-US" dirty="0"/>
              <a:t>Select small bags which feed 2 people at $73 weekly</a:t>
            </a:r>
          </a:p>
          <a:p>
            <a:r>
              <a:rPr lang="en-US" dirty="0"/>
              <a:t>At $316 monthly this is affordable per SNAP at $459 for a family of 2</a:t>
            </a:r>
            <a:r>
              <a:rPr lang="en-US" baseline="30000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465F8-C46B-2140-926E-5C3F8FB73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6" t="3748" r="1672"/>
          <a:stretch/>
        </p:blipFill>
        <p:spPr>
          <a:xfrm>
            <a:off x="9140370" y="2149042"/>
            <a:ext cx="2223108" cy="256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7E193-40B7-6144-90E3-AD6CD8AC2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8" t="3748" r="34809"/>
          <a:stretch/>
        </p:blipFill>
        <p:spPr>
          <a:xfrm>
            <a:off x="6790870" y="2149042"/>
            <a:ext cx="2223108" cy="256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ABCDF-EA89-994A-B90D-F6300B97B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t="3748" r="68935"/>
          <a:stretch/>
        </p:blipFill>
        <p:spPr>
          <a:xfrm>
            <a:off x="4441370" y="2149042"/>
            <a:ext cx="2223108" cy="256435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88E49F7-1D88-1248-B90B-4A011E79F9E0}"/>
              </a:ext>
            </a:extLst>
          </p:cNvPr>
          <p:cNvSpPr txBox="1">
            <a:spLocks/>
          </p:cNvSpPr>
          <p:nvPr/>
        </p:nvSpPr>
        <p:spPr>
          <a:xfrm>
            <a:off x="4354286" y="4897522"/>
            <a:ext cx="7159850" cy="40011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 anchorCtr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Annual Revenue: $1.4M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BE75A67-4976-0E46-A503-4345D238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BC93B-E293-494F-B05F-4429E19BFA6B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8F847B-CE57-8E4C-B195-6CC059B8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1AD1AC-C79D-E942-9C72-44BD7B8C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C12758-7C37-A745-A05D-DEB43708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Maryland grocery store locations to fulfil the need and adjust </a:t>
            </a:r>
          </a:p>
          <a:p>
            <a:r>
              <a:rPr lang="en-US" dirty="0"/>
              <a:t>Partner with DC Hunger Solutions on a Ward 7 – Cluster 31 and Ward 8 – Cluster 39 pilot </a:t>
            </a:r>
          </a:p>
          <a:p>
            <a:pPr lvl="1"/>
            <a:r>
              <a:rPr lang="en-US" dirty="0"/>
              <a:t>Design of 4P Bags aligning with menus, SNAP requirements and family size</a:t>
            </a:r>
          </a:p>
          <a:p>
            <a:pPr lvl="1"/>
            <a:r>
              <a:rPr lang="en-US" dirty="0"/>
              <a:t>Strategy for ordering / payment to include SNAP</a:t>
            </a:r>
          </a:p>
          <a:p>
            <a:pPr lvl="1"/>
            <a:r>
              <a:rPr lang="en-US" dirty="0"/>
              <a:t>Optimization of delivery schedule and times</a:t>
            </a:r>
          </a:p>
          <a:p>
            <a:pPr lvl="1"/>
            <a:r>
              <a:rPr lang="en-US" dirty="0"/>
              <a:t>Community engagement and outreach</a:t>
            </a:r>
          </a:p>
          <a:p>
            <a:r>
              <a:rPr lang="en-US" dirty="0"/>
              <a:t>Consider a phased approach, beginning with a walk up delivery truck to mitigate risk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51BE7-D151-DD4C-B6C3-99A043BB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21E-C727-5B41-AC38-4C4EE7AE9469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D93C2-8081-DE4F-A089-9F1E2D66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411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{912207A0-8696-B94E-9DD1-C22DAA7BBB27}tf16401378</Template>
  <TotalTime>916</TotalTime>
  <Words>695</Words>
  <Application>Microsoft Macintosh PowerPoint</Application>
  <PresentationFormat>Widescreen</PresentationFormat>
  <Paragraphs>130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Open Sans</vt:lpstr>
      <vt:lpstr>Trebuchet MS</vt:lpstr>
      <vt:lpstr>Wingdings 3</vt:lpstr>
      <vt:lpstr>Facet</vt:lpstr>
      <vt:lpstr>Delivering to Washington DC Food Deserts</vt:lpstr>
      <vt:lpstr>Introduction</vt:lpstr>
      <vt:lpstr>4P Foods</vt:lpstr>
      <vt:lpstr>Serving the Community</vt:lpstr>
      <vt:lpstr>Serving the Community</vt:lpstr>
      <vt:lpstr>Serving the Community</vt:lpstr>
      <vt:lpstr>Serving the Community</vt:lpstr>
      <vt:lpstr>4P Foods Business Return</vt:lpstr>
      <vt:lpstr>Recommendations</vt:lpstr>
      <vt:lpstr>Backup</vt:lpstr>
      <vt:lpstr>Approach</vt:lpstr>
      <vt:lpstr>Algorithms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113</cp:revision>
  <dcterms:created xsi:type="dcterms:W3CDTF">2021-09-30T15:50:59Z</dcterms:created>
  <dcterms:modified xsi:type="dcterms:W3CDTF">2021-10-15T14:09:27Z</dcterms:modified>
</cp:coreProperties>
</file>